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122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13-Apr-21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13-Apr-21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13-Apr-21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13-Apr-21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13-Apr-21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13-Apr-21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morgansullivan.com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62075" y="104333"/>
            <a:ext cx="252412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600" b="1" spc="-150" dirty="0">
                <a:solidFill>
                  <a:srgbClr val="231F20"/>
                </a:solidFill>
                <a:latin typeface="Gill Sans MT"/>
                <a:cs typeface="Gill Sans MT"/>
              </a:rPr>
              <a:t>LEGACY-SULLIVAN </a:t>
            </a:r>
            <a:r>
              <a:rPr sz="1600" b="1" spc="-150" dirty="0">
                <a:solidFill>
                  <a:srgbClr val="231F20"/>
                </a:solidFill>
                <a:latin typeface="Gill Sans MT"/>
                <a:cs typeface="Gill Sans MT"/>
              </a:rPr>
              <a:t>Q</a:t>
            </a:r>
            <a:r>
              <a:rPr sz="1600" b="1" spc="-210" dirty="0">
                <a:solidFill>
                  <a:srgbClr val="231F20"/>
                </a:solidFill>
                <a:latin typeface="Gill Sans MT"/>
                <a:cs typeface="Gill Sans MT"/>
              </a:rPr>
              <a:t>U</a:t>
            </a:r>
            <a:r>
              <a:rPr sz="1600" b="1" spc="-105" dirty="0">
                <a:solidFill>
                  <a:srgbClr val="231F20"/>
                </a:solidFill>
                <a:latin typeface="Gill Sans MT"/>
                <a:cs typeface="Gill Sans MT"/>
              </a:rPr>
              <a:t>ALITY</a:t>
            </a:r>
            <a:r>
              <a:rPr sz="1600" b="1" spc="-15" dirty="0">
                <a:solidFill>
                  <a:srgbClr val="231F20"/>
                </a:solidFill>
                <a:latin typeface="Gill Sans MT"/>
                <a:cs typeface="Gill Sans MT"/>
              </a:rPr>
              <a:t> </a:t>
            </a:r>
            <a:r>
              <a:rPr sz="1600" b="1" spc="-254" dirty="0">
                <a:solidFill>
                  <a:srgbClr val="231F20"/>
                </a:solidFill>
                <a:latin typeface="Gill Sans MT"/>
                <a:cs typeface="Gill Sans MT"/>
              </a:rPr>
              <a:t>A</a:t>
            </a:r>
            <a:r>
              <a:rPr sz="1600" b="1" spc="-390" dirty="0">
                <a:solidFill>
                  <a:srgbClr val="231F20"/>
                </a:solidFill>
                <a:latin typeface="Gill Sans MT"/>
                <a:cs typeface="Gill Sans MT"/>
              </a:rPr>
              <a:t>T</a:t>
            </a:r>
            <a:r>
              <a:rPr sz="1600" b="1" spc="15" dirty="0">
                <a:solidFill>
                  <a:srgbClr val="231F20"/>
                </a:solidFill>
                <a:latin typeface="Gill Sans MT"/>
                <a:cs typeface="Gill Sans MT"/>
              </a:rPr>
              <a:t>-</a:t>
            </a:r>
            <a:r>
              <a:rPr sz="1600" b="1" spc="-5" dirty="0">
                <a:solidFill>
                  <a:srgbClr val="231F20"/>
                </a:solidFill>
                <a:latin typeface="Gill Sans MT"/>
                <a:cs typeface="Gill Sans MT"/>
              </a:rPr>
              <a:t>B</a:t>
            </a:r>
            <a:r>
              <a:rPr sz="1600" b="1" spc="-254" dirty="0">
                <a:solidFill>
                  <a:srgbClr val="231F20"/>
                </a:solidFill>
                <a:latin typeface="Gill Sans MT"/>
                <a:cs typeface="Gill Sans MT"/>
              </a:rPr>
              <a:t>A</a:t>
            </a:r>
            <a:r>
              <a:rPr sz="1600" b="1" spc="-60" dirty="0">
                <a:solidFill>
                  <a:srgbClr val="231F20"/>
                </a:solidFill>
                <a:latin typeface="Gill Sans MT"/>
                <a:cs typeface="Gill Sans MT"/>
              </a:rPr>
              <a:t>TS</a:t>
            </a:r>
            <a:r>
              <a:rPr sz="1600" b="1" spc="-15" dirty="0">
                <a:solidFill>
                  <a:srgbClr val="231F20"/>
                </a:solidFill>
                <a:latin typeface="Gill Sans MT"/>
                <a:cs typeface="Gill Sans MT"/>
              </a:rPr>
              <a:t> </a:t>
            </a:r>
            <a:r>
              <a:rPr sz="1600" b="1" spc="-120" dirty="0">
                <a:solidFill>
                  <a:srgbClr val="231F20"/>
                </a:solidFill>
                <a:latin typeface="Gill Sans MT"/>
                <a:cs typeface="Gill Sans MT"/>
              </a:rPr>
              <a:t>CHART</a:t>
            </a:r>
            <a:endParaRPr sz="1600" dirty="0">
              <a:latin typeface="Gill Sans MT"/>
              <a:cs typeface="Gill Sans M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957946"/>
              </p:ext>
            </p:extLst>
          </p:nvPr>
        </p:nvGraphicFramePr>
        <p:xfrm>
          <a:off x="1371600" y="729589"/>
          <a:ext cx="5943597" cy="4086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4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54203">
                <a:tc>
                  <a:txBody>
                    <a:bodyPr/>
                    <a:lstStyle/>
                    <a:p>
                      <a:pPr>
                        <a:lnSpc>
                          <a:spcPts val="994"/>
                        </a:lnSpc>
                      </a:pPr>
                      <a:r>
                        <a:rPr sz="900" spc="20" dirty="0">
                          <a:solidFill>
                            <a:srgbClr val="231F20"/>
                          </a:solidFill>
                          <a:latin typeface="Gill Sans MT"/>
                          <a:cs typeface="Gill Sans MT"/>
                        </a:rPr>
                        <a:t>PITCHER</a:t>
                      </a:r>
                      <a:r>
                        <a:rPr lang="en-US" sz="900" spc="20" dirty="0">
                          <a:solidFill>
                            <a:srgbClr val="231F20"/>
                          </a:solidFill>
                          <a:latin typeface="Gill Sans MT"/>
                          <a:cs typeface="Gill Sans MT"/>
                        </a:rPr>
                        <a:t>(S)</a:t>
                      </a:r>
                      <a:r>
                        <a:rPr sz="900" spc="20" dirty="0">
                          <a:solidFill>
                            <a:srgbClr val="231F20"/>
                          </a:solidFill>
                          <a:latin typeface="Gill Sans MT"/>
                          <a:cs typeface="Gill Sans MT"/>
                        </a:rPr>
                        <a:t>:</a:t>
                      </a:r>
                      <a:endParaRPr sz="9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9380" algn="r">
                        <a:lnSpc>
                          <a:spcPts val="994"/>
                        </a:lnSpc>
                      </a:pPr>
                      <a:r>
                        <a:rPr sz="900" spc="-35" dirty="0">
                          <a:solidFill>
                            <a:srgbClr val="231F20"/>
                          </a:solidFill>
                          <a:latin typeface="Gill Sans MT"/>
                          <a:cs typeface="Gill Sans MT"/>
                        </a:rPr>
                        <a:t>DATE: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4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Gill Sans MT"/>
                          <a:cs typeface="Gill Sans MT"/>
                        </a:rPr>
                        <a:t>OPPONENT: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8953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900" spc="15" dirty="0">
                          <a:solidFill>
                            <a:srgbClr val="231F20"/>
                          </a:solidFill>
                          <a:latin typeface="Gill Sans MT"/>
                          <a:cs typeface="Gill Sans MT"/>
                        </a:rPr>
                        <a:t>GAME: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8953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Gill Sans MT"/>
                          <a:cs typeface="Gill Sans MT"/>
                        </a:rPr>
                        <a:t>1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8953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Gill Sans MT"/>
                          <a:cs typeface="Gill Sans MT"/>
                        </a:rPr>
                        <a:t>2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8953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Gill Sans MT"/>
                          <a:cs typeface="Gill Sans MT"/>
                        </a:rPr>
                        <a:t>3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8953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Gill Sans MT"/>
                          <a:cs typeface="Gill Sans MT"/>
                        </a:rPr>
                        <a:t>4</a:t>
                      </a:r>
                      <a:endParaRPr sz="900" dirty="0">
                        <a:latin typeface="Gill Sans MT"/>
                        <a:cs typeface="Gill Sans MT"/>
                      </a:endParaRPr>
                    </a:p>
                  </a:txBody>
                  <a:tcPr marL="0" marR="0" marT="8953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123570" y="9562490"/>
            <a:ext cx="352552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800" spc="5" dirty="0">
                <a:solidFill>
                  <a:srgbClr val="231F20"/>
                </a:solidFill>
                <a:latin typeface="Gill Sans MT"/>
                <a:cs typeface="Gill Sans MT"/>
              </a:rPr>
              <a:t>BETTER COACHING     </a:t>
            </a:r>
            <a:r>
              <a:rPr lang="en-US" sz="800" spc="5" dirty="0">
                <a:solidFill>
                  <a:srgbClr val="231F20"/>
                </a:solidFill>
                <a:latin typeface="Gill Sans MT"/>
                <a:cs typeface="Gill Sans MT"/>
                <a:hlinkClick r:id="rId2"/>
              </a:rPr>
              <a:t>www.coachmorgansullivan.com</a:t>
            </a:r>
            <a:r>
              <a:rPr lang="en-US" sz="800" spc="5" dirty="0">
                <a:solidFill>
                  <a:srgbClr val="231F20"/>
                </a:solidFill>
                <a:latin typeface="Gill Sans MT"/>
                <a:cs typeface="Gill Sans MT"/>
              </a:rPr>
              <a:t>     2018</a:t>
            </a:r>
            <a:endParaRPr sz="800" dirty="0">
              <a:latin typeface="Gill Sans MT"/>
              <a:cs typeface="Gill Sans MT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184852"/>
              </p:ext>
            </p:extLst>
          </p:nvPr>
        </p:nvGraphicFramePr>
        <p:xfrm>
          <a:off x="571297" y="1575104"/>
          <a:ext cx="5041265" cy="74864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0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15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1517">
                  <a:extLst>
                    <a:ext uri="{9D8B030D-6E8A-4147-A177-3AD203B41FA5}">
                      <a16:colId xmlns:a16="http://schemas.microsoft.com/office/drawing/2014/main" val="2842124026"/>
                    </a:ext>
                  </a:extLst>
                </a:gridCol>
                <a:gridCol w="4515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68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4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9453">
                <a:tc gridSpan="2"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HITTER</a:t>
                      </a:r>
                      <a:endParaRPr sz="950" dirty="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9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950" dirty="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9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950" dirty="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95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marL="0" marR="0" marT="755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lang="en-US" sz="95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95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lang="en-US" sz="9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950" dirty="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lang="en-US" sz="9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950" dirty="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sz="950" dirty="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9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381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918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81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811030"/>
                  </a:ext>
                </a:extLst>
              </a:tr>
              <a:tr h="598918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81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75298"/>
                  </a:ext>
                </a:extLst>
              </a:tr>
              <a:tr h="598918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81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0114536"/>
                  </a:ext>
                </a:extLst>
              </a:tr>
              <a:tr h="598918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81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8729412"/>
                  </a:ext>
                </a:extLst>
              </a:tr>
              <a:tr h="598918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81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241587"/>
                  </a:ext>
                </a:extLst>
              </a:tr>
              <a:tr h="598918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81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039058"/>
                  </a:ext>
                </a:extLst>
              </a:tr>
              <a:tr h="598918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81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048496"/>
                  </a:ext>
                </a:extLst>
              </a:tr>
              <a:tr h="598918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81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0559942"/>
                  </a:ext>
                </a:extLst>
              </a:tr>
              <a:tr h="598918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81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0628861"/>
                  </a:ext>
                </a:extLst>
              </a:tr>
              <a:tr h="598918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81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598263"/>
                  </a:ext>
                </a:extLst>
              </a:tr>
              <a:tr h="598918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81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5860540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6065520" y="6209868"/>
            <a:ext cx="1249680" cy="309880"/>
          </a:xfrm>
          <a:custGeom>
            <a:avLst/>
            <a:gdLst/>
            <a:ahLst/>
            <a:cxnLst/>
            <a:rect l="l" t="t" r="r" b="b"/>
            <a:pathLst>
              <a:path w="1249679" h="309879">
                <a:moveTo>
                  <a:pt x="1249476" y="0"/>
                </a:moveTo>
                <a:lnTo>
                  <a:pt x="0" y="0"/>
                </a:lnTo>
                <a:lnTo>
                  <a:pt x="0" y="309791"/>
                </a:lnTo>
                <a:lnTo>
                  <a:pt x="1249476" y="309791"/>
                </a:lnTo>
                <a:lnTo>
                  <a:pt x="1249476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65520" y="7707160"/>
            <a:ext cx="1249680" cy="309880"/>
          </a:xfrm>
          <a:custGeom>
            <a:avLst/>
            <a:gdLst/>
            <a:ahLst/>
            <a:cxnLst/>
            <a:rect l="l" t="t" r="r" b="b"/>
            <a:pathLst>
              <a:path w="1249679" h="309879">
                <a:moveTo>
                  <a:pt x="1249476" y="0"/>
                </a:moveTo>
                <a:lnTo>
                  <a:pt x="0" y="0"/>
                </a:lnTo>
                <a:lnTo>
                  <a:pt x="0" y="309791"/>
                </a:lnTo>
                <a:lnTo>
                  <a:pt x="1249476" y="309791"/>
                </a:lnTo>
                <a:lnTo>
                  <a:pt x="1249476" y="0"/>
                </a:lnTo>
                <a:close/>
              </a:path>
            </a:pathLst>
          </a:custGeom>
          <a:solidFill>
            <a:srgbClr val="0B57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065532" y="6209881"/>
            <a:ext cx="1239520" cy="210314"/>
          </a:xfrm>
          <a:prstGeom prst="rect">
            <a:avLst/>
          </a:prstGeom>
          <a:solidFill>
            <a:schemeClr val="tx1"/>
          </a:solidFill>
          <a:ln w="20650">
            <a:solidFill>
              <a:srgbClr val="000000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257810">
              <a:lnSpc>
                <a:spcPct val="100000"/>
              </a:lnSpc>
              <a:spcBef>
                <a:spcPts val="500"/>
              </a:spcBef>
            </a:pPr>
            <a:r>
              <a:rPr sz="950" dirty="0">
                <a:solidFill>
                  <a:srgbClr val="FFFFFF"/>
                </a:solidFill>
                <a:latin typeface="Arial"/>
                <a:cs typeface="Arial"/>
              </a:rPr>
              <a:t>TOTAL</a:t>
            </a:r>
            <a:r>
              <a:rPr sz="95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950" spc="-55" dirty="0">
                <a:solidFill>
                  <a:srgbClr val="FFFFFF"/>
                </a:solidFill>
                <a:latin typeface="Arial"/>
                <a:cs typeface="Arial"/>
              </a:rPr>
              <a:t>QABs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55208" y="6199543"/>
            <a:ext cx="1259840" cy="1218565"/>
          </a:xfrm>
          <a:custGeom>
            <a:avLst/>
            <a:gdLst/>
            <a:ahLst/>
            <a:cxnLst/>
            <a:rect l="l" t="t" r="r" b="b"/>
            <a:pathLst>
              <a:path w="1259840" h="1218565">
                <a:moveTo>
                  <a:pt x="20637" y="0"/>
                </a:moveTo>
                <a:lnTo>
                  <a:pt x="0" y="0"/>
                </a:lnTo>
                <a:lnTo>
                  <a:pt x="0" y="1218488"/>
                </a:lnTo>
                <a:lnTo>
                  <a:pt x="20637" y="1218488"/>
                </a:lnTo>
                <a:lnTo>
                  <a:pt x="20637" y="0"/>
                </a:lnTo>
                <a:close/>
              </a:path>
              <a:path w="1259840" h="1218565">
                <a:moveTo>
                  <a:pt x="1259789" y="20662"/>
                </a:moveTo>
                <a:lnTo>
                  <a:pt x="1239139" y="20662"/>
                </a:lnTo>
                <a:lnTo>
                  <a:pt x="1239139" y="299478"/>
                </a:lnTo>
                <a:lnTo>
                  <a:pt x="20650" y="299478"/>
                </a:lnTo>
                <a:lnTo>
                  <a:pt x="20650" y="320116"/>
                </a:lnTo>
                <a:lnTo>
                  <a:pt x="1239139" y="320116"/>
                </a:lnTo>
                <a:lnTo>
                  <a:pt x="1239139" y="1197851"/>
                </a:lnTo>
                <a:lnTo>
                  <a:pt x="20650" y="1197851"/>
                </a:lnTo>
                <a:lnTo>
                  <a:pt x="20650" y="1218488"/>
                </a:lnTo>
                <a:lnTo>
                  <a:pt x="1239139" y="1218488"/>
                </a:lnTo>
                <a:lnTo>
                  <a:pt x="1259789" y="1218488"/>
                </a:lnTo>
                <a:lnTo>
                  <a:pt x="1259789" y="1197851"/>
                </a:lnTo>
                <a:lnTo>
                  <a:pt x="1259789" y="320116"/>
                </a:lnTo>
                <a:lnTo>
                  <a:pt x="1259789" y="299478"/>
                </a:lnTo>
                <a:lnTo>
                  <a:pt x="1259789" y="206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055208" y="7696835"/>
            <a:ext cx="1259840" cy="1218565"/>
          </a:xfrm>
          <a:custGeom>
            <a:avLst/>
            <a:gdLst/>
            <a:ahLst/>
            <a:cxnLst/>
            <a:rect l="l" t="t" r="r" b="b"/>
            <a:pathLst>
              <a:path w="1259840" h="1218565">
                <a:moveTo>
                  <a:pt x="20637" y="0"/>
                </a:moveTo>
                <a:lnTo>
                  <a:pt x="0" y="0"/>
                </a:lnTo>
                <a:lnTo>
                  <a:pt x="0" y="1218488"/>
                </a:lnTo>
                <a:lnTo>
                  <a:pt x="20637" y="1218488"/>
                </a:lnTo>
                <a:lnTo>
                  <a:pt x="20637" y="0"/>
                </a:lnTo>
                <a:close/>
              </a:path>
              <a:path w="1259840" h="1218565">
                <a:moveTo>
                  <a:pt x="1259789" y="20662"/>
                </a:moveTo>
                <a:lnTo>
                  <a:pt x="1239139" y="20662"/>
                </a:lnTo>
                <a:lnTo>
                  <a:pt x="1239139" y="299466"/>
                </a:lnTo>
                <a:lnTo>
                  <a:pt x="20650" y="299466"/>
                </a:lnTo>
                <a:lnTo>
                  <a:pt x="20650" y="320116"/>
                </a:lnTo>
                <a:lnTo>
                  <a:pt x="1239139" y="320116"/>
                </a:lnTo>
                <a:lnTo>
                  <a:pt x="1239139" y="1197838"/>
                </a:lnTo>
                <a:lnTo>
                  <a:pt x="20650" y="1197838"/>
                </a:lnTo>
                <a:lnTo>
                  <a:pt x="20650" y="1218488"/>
                </a:lnTo>
                <a:lnTo>
                  <a:pt x="1239139" y="1218488"/>
                </a:lnTo>
                <a:lnTo>
                  <a:pt x="1259789" y="1218488"/>
                </a:lnTo>
                <a:lnTo>
                  <a:pt x="1259789" y="1197838"/>
                </a:lnTo>
                <a:lnTo>
                  <a:pt x="1259789" y="320116"/>
                </a:lnTo>
                <a:lnTo>
                  <a:pt x="1259789" y="299466"/>
                </a:lnTo>
                <a:lnTo>
                  <a:pt x="1259789" y="206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7EC4BACB-418D-42BD-B56F-22ADE8E2A2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541392"/>
              </p:ext>
            </p:extLst>
          </p:nvPr>
        </p:nvGraphicFramePr>
        <p:xfrm>
          <a:off x="5737273" y="1575029"/>
          <a:ext cx="1981200" cy="3759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883593165"/>
                    </a:ext>
                  </a:extLst>
                </a:gridCol>
                <a:gridCol w="1772920">
                  <a:extLst>
                    <a:ext uri="{9D8B030D-6E8A-4147-A177-3AD203B41FA5}">
                      <a16:colId xmlns:a16="http://schemas.microsoft.com/office/drawing/2014/main" val="279178137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QABs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350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Hard Contact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6276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Move runner to 3</a:t>
                      </a:r>
                      <a:r>
                        <a:rPr lang="en-US" sz="10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</a:t>
                      </a:r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with 0 Outs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3439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 Hit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3740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RBI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1940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Walk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8275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HBP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5962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Sac Bunt/Fly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9173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8+ Pitch AB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7703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See 3+ Pitches after 2 Strikes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829713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D90F54DE-4F3A-4265-9551-F34C65A9CA56}"/>
              </a:ext>
            </a:extLst>
          </p:cNvPr>
          <p:cNvSpPr txBox="1"/>
          <p:nvPr/>
        </p:nvSpPr>
        <p:spPr>
          <a:xfrm>
            <a:off x="469897" y="1251875"/>
            <a:ext cx="724857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 i="1" dirty="0">
                <a:solidFill>
                  <a:srgbClr val="212121"/>
                </a:solidFill>
                <a:effectLst/>
                <a:latin typeface="futura-pt"/>
              </a:rPr>
              <a:t>A Quality At-Bat is an at-bat that makes a positive contribution towards our team goals.</a:t>
            </a:r>
            <a:endParaRPr lang="en-US" sz="1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03A332-201A-4854-8DAE-A63AB610F8D5}"/>
              </a:ext>
            </a:extLst>
          </p:cNvPr>
          <p:cNvSpPr/>
          <p:nvPr/>
        </p:nvSpPr>
        <p:spPr>
          <a:xfrm>
            <a:off x="6075534" y="7697470"/>
            <a:ext cx="1239520" cy="3098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bject 9"/>
          <p:cNvSpPr txBox="1"/>
          <p:nvPr/>
        </p:nvSpPr>
        <p:spPr>
          <a:xfrm>
            <a:off x="6065532" y="7707173"/>
            <a:ext cx="1239520" cy="210314"/>
          </a:xfrm>
          <a:prstGeom prst="rect">
            <a:avLst/>
          </a:prstGeom>
          <a:solidFill>
            <a:schemeClr val="tx1"/>
          </a:solidFill>
          <a:ln w="20650">
            <a:solidFill>
              <a:srgbClr val="000000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257810">
              <a:lnSpc>
                <a:spcPct val="100000"/>
              </a:lnSpc>
              <a:spcBef>
                <a:spcPts val="500"/>
              </a:spcBef>
            </a:pPr>
            <a:r>
              <a:rPr sz="950" dirty="0">
                <a:solidFill>
                  <a:srgbClr val="FFFFFF"/>
                </a:solidFill>
                <a:latin typeface="Arial"/>
                <a:cs typeface="Arial"/>
              </a:rPr>
              <a:t>TOTAL</a:t>
            </a:r>
            <a:r>
              <a:rPr sz="95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950" spc="10" dirty="0">
                <a:solidFill>
                  <a:srgbClr val="FFFFFF"/>
                </a:solidFill>
                <a:latin typeface="Arial"/>
                <a:cs typeface="Arial"/>
              </a:rPr>
              <a:t>RUNS</a:t>
            </a:r>
            <a:endParaRPr sz="9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106</Words>
  <Application>Microsoft Office PowerPoint</Application>
  <PresentationFormat>Custom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futura-pt</vt:lpstr>
      <vt:lpstr>Gill Sans MT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Morgan Sullivan</dc:creator>
  <cp:lastModifiedBy>Morgan Sullivan</cp:lastModifiedBy>
  <cp:revision>9</cp:revision>
  <dcterms:created xsi:type="dcterms:W3CDTF">2021-03-18T17:23:08Z</dcterms:created>
  <dcterms:modified xsi:type="dcterms:W3CDTF">2021-04-14T02:21:26Z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2019-11-08T00:00:00Z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2021-03-18T00:00:00Z</vt:filetime>
  </property>
</Properties>
</file>